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152400"/>
            <a:ext cx="6096000" cy="3200400"/>
          </a:xfrm>
        </p:spPr>
        <p:txBody>
          <a:bodyPr>
            <a:noAutofit/>
          </a:bodyPr>
          <a:lstStyle/>
          <a:p>
            <a:pPr algn="ctr"/>
            <a:r>
              <a:rPr lang="vi-VN" sz="2800" dirty="0" smtClean="0">
                <a:solidFill>
                  <a:schemeClr val="tx1"/>
                </a:solidFill>
              </a:rPr>
              <a:t>ȘCOALA POSTLICEALĂ  </a:t>
            </a:r>
            <a:r>
              <a:rPr lang="ro-RO" sz="2800" dirty="0" smtClean="0">
                <a:solidFill>
                  <a:schemeClr val="tx1"/>
                </a:solidFill>
              </a:rPr>
              <a:t/>
            </a:r>
            <a:br>
              <a:rPr lang="ro-RO" sz="2800" dirty="0" smtClean="0">
                <a:solidFill>
                  <a:schemeClr val="tx1"/>
                </a:solidFill>
              </a:rPr>
            </a:br>
            <a:r>
              <a:rPr lang="vi-VN" sz="2800" dirty="0" smtClean="0">
                <a:solidFill>
                  <a:schemeClr val="tx1"/>
                </a:solidFill>
              </a:rPr>
              <a:t>”</a:t>
            </a:r>
            <a:r>
              <a:rPr lang="vi-VN" sz="2800" dirty="0" smtClean="0">
                <a:solidFill>
                  <a:schemeClr val="tx1"/>
                </a:solidFill>
              </a:rPr>
              <a:t>HENRI COANDĂ” </a:t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vi-VN" sz="2800" dirty="0" smtClean="0">
                <a:solidFill>
                  <a:schemeClr val="tx1"/>
                </a:solidFill>
              </a:rPr>
              <a:t>Acreditată </a:t>
            </a:r>
            <a:r>
              <a:rPr lang="vi-VN" sz="2800" dirty="0" smtClean="0">
                <a:solidFill>
                  <a:schemeClr val="tx1"/>
                </a:solidFill>
              </a:rPr>
              <a:t>de Ministerul Educației Naționale prin: </a:t>
            </a:r>
            <a:r>
              <a:rPr lang="ro-RO" sz="2800" dirty="0" smtClean="0">
                <a:solidFill>
                  <a:schemeClr val="tx1"/>
                </a:solidFill>
              </a:rPr>
              <a:t/>
            </a:r>
            <a:br>
              <a:rPr lang="ro-RO" sz="2800" dirty="0" smtClean="0">
                <a:solidFill>
                  <a:schemeClr val="tx1"/>
                </a:solidFill>
              </a:rPr>
            </a:br>
            <a:r>
              <a:rPr lang="vi-VN" sz="2800" dirty="0" smtClean="0">
                <a:solidFill>
                  <a:schemeClr val="tx1"/>
                </a:solidFill>
              </a:rPr>
              <a:t/>
            </a:r>
            <a:br>
              <a:rPr lang="vi-VN" sz="2800" dirty="0" smtClean="0">
                <a:solidFill>
                  <a:schemeClr val="tx1"/>
                </a:solidFill>
              </a:rPr>
            </a:br>
            <a:r>
              <a:rPr lang="vi-VN" sz="3600" dirty="0" smtClean="0">
                <a:solidFill>
                  <a:schemeClr val="tx1"/>
                </a:solidFill>
              </a:rPr>
              <a:t>OMECS </a:t>
            </a:r>
            <a:r>
              <a:rPr lang="vi-VN" sz="3600" dirty="0" smtClean="0">
                <a:solidFill>
                  <a:schemeClr val="tx1"/>
                </a:solidFill>
              </a:rPr>
              <a:t>5196/ 11.09.2015</a:t>
            </a:r>
            <a:r>
              <a:rPr lang="vi-VN" sz="3600" dirty="0" smtClean="0">
                <a:solidFill>
                  <a:srgbClr val="FF0000"/>
                </a:solidFill>
              </a:rPr>
              <a:t/>
            </a:r>
            <a:br>
              <a:rPr lang="vi-VN" sz="3600" dirty="0" smtClean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No photo description available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2452085" cy="2743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4799" y="3581400"/>
            <a:ext cx="8839201" cy="31242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800" b="1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cs typeface="Arial" pitchFamily="34" charset="0"/>
              </a:rPr>
              <a:t>Școala Postliceală ”Henri Coandă” Sibiu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Strada Dealului, nr. 4</a:t>
            </a:r>
            <a:r>
              <a:rPr kumimoji="0" lang="ro-RO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(în clădirea Colegiului Tehnic ”Cibinium”)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Black" pitchFamily="34" charset="0"/>
                <a:cs typeface="Arial" pitchFamily="34" charset="0"/>
              </a:rPr>
              <a:t>tel.</a:t>
            </a: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cs typeface="Arial" pitchFamily="34" charset="0"/>
              </a:rPr>
              <a:t> </a:t>
            </a:r>
            <a:r>
              <a:rPr kumimoji="0" lang="ro-RO" sz="3200" b="1" i="0" u="none" strike="noStrike" cap="none" normalizeH="0" baseline="0" dirty="0" smtClean="0">
                <a:ln>
                  <a:noFill/>
                </a:ln>
                <a:effectLst/>
                <a:latin typeface="Arial Black" pitchFamily="34" charset="0"/>
                <a:cs typeface="Arial" pitchFamily="34" charset="0"/>
              </a:rPr>
              <a:t>0745 032 731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henricoandasibiu@yahoo.com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facebook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6781800" cy="1810512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OFERTA EDUCAȚIONALĂ</a:t>
            </a:r>
            <a:br>
              <a:rPr lang="pt-BR" dirty="0" smtClean="0"/>
            </a:br>
            <a:r>
              <a:rPr lang="pt-BR" b="1" dirty="0" smtClean="0"/>
              <a:t> </a:t>
            </a:r>
            <a:r>
              <a:rPr lang="pt-BR" b="1" dirty="0" smtClean="0"/>
              <a:t>an </a:t>
            </a:r>
            <a:r>
              <a:rPr lang="pt-BR" b="1" dirty="0" smtClean="0"/>
              <a:t>școlar 2020 — </a:t>
            </a:r>
            <a:r>
              <a:rPr lang="pt-BR" b="1" dirty="0" smtClean="0"/>
              <a:t>2021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895600"/>
          </a:xfrm>
        </p:spPr>
        <p:txBody>
          <a:bodyPr>
            <a:normAutofit lnSpcReduction="10000"/>
          </a:bodyPr>
          <a:lstStyle/>
          <a:p>
            <a:r>
              <a:rPr lang="vi-VN" sz="3600" b="1" dirty="0" smtClean="0"/>
              <a:t>Asistent </a:t>
            </a:r>
            <a:r>
              <a:rPr lang="vi-VN" sz="3600" b="1" dirty="0" smtClean="0"/>
              <a:t>medical generalist (3 ani)</a:t>
            </a:r>
            <a:endParaRPr lang="vi-VN" sz="3600" dirty="0" smtClean="0"/>
          </a:p>
          <a:p>
            <a:r>
              <a:rPr lang="vi-VN" sz="3600" b="1" dirty="0" smtClean="0"/>
              <a:t>Asistent </a:t>
            </a:r>
            <a:r>
              <a:rPr lang="vi-VN" sz="3600" b="1" dirty="0" smtClean="0"/>
              <a:t>medical de farmacie (3 ani)</a:t>
            </a:r>
            <a:endParaRPr lang="vi-VN" sz="3600" dirty="0" smtClean="0"/>
          </a:p>
          <a:p>
            <a:pPr>
              <a:buNone/>
            </a:pPr>
            <a:endParaRPr lang="ro-RO" b="1" dirty="0" smtClean="0"/>
          </a:p>
          <a:p>
            <a:pPr algn="ctr">
              <a:buNone/>
            </a:pP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Se 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pot înscrie absolvenți de liceu cu sau </a:t>
            </a:r>
            <a:r>
              <a:rPr lang="vi-VN" sz="3600" b="1" u="sng" dirty="0" smtClean="0">
                <a:solidFill>
                  <a:srgbClr val="FF0000"/>
                </a:solidFill>
                <a:latin typeface="+mj-lt"/>
              </a:rPr>
              <a:t>fără</a:t>
            </a:r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 diplomă de bacalaureat ! </a:t>
            </a:r>
            <a:endParaRPr lang="vi-VN" sz="3600" dirty="0" smtClean="0">
              <a:solidFill>
                <a:srgbClr val="FF0000"/>
              </a:solidFill>
              <a:latin typeface="+mj-lt"/>
            </a:endParaRPr>
          </a:p>
          <a:p>
            <a:pPr>
              <a:buNone/>
            </a:pPr>
            <a:endParaRPr lang="vi-VN" dirty="0" smtClean="0"/>
          </a:p>
          <a:p>
            <a:pPr>
              <a:buNone/>
            </a:pPr>
            <a:endParaRPr lang="vi-VN" dirty="0" smtClean="0"/>
          </a:p>
          <a:p>
            <a:pPr>
              <a:buNone/>
            </a:pPr>
            <a:endParaRPr lang="vi-VN" dirty="0" smtClean="0"/>
          </a:p>
          <a:p>
            <a:endParaRPr lang="en-US" dirty="0"/>
          </a:p>
        </p:txBody>
      </p:sp>
      <p:pic>
        <p:nvPicPr>
          <p:cNvPr id="4" name="Picture 8" descr="Este posibil ca imaginea să conţină: 5 persoane, persoane zâmbind, oameni stând jos, oameni în picioare şi cop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33400"/>
            <a:ext cx="2286000" cy="1447800"/>
          </a:xfrm>
          <a:prstGeom prst="rect">
            <a:avLst/>
          </a:prstGeom>
          <a:noFill/>
        </p:spPr>
      </p:pic>
      <p:sp>
        <p:nvSpPr>
          <p:cNvPr id="4098" name="AutoShape 2" descr="Ghid de cariera: cum devii asistent farmaci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Ghid de cariera: cum devii asistent farmacie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Ghid de cariera: cum devii asistent farmacie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514600"/>
            <a:ext cx="33020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ro-RO" dirty="0" smtClean="0"/>
              <a:t>DE CE NOI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 smtClean="0"/>
              <a:t>Experiență </a:t>
            </a:r>
            <a:r>
              <a:rPr lang="vi-VN" b="1" dirty="0" smtClean="0"/>
              <a:t>de peste 10 </a:t>
            </a:r>
            <a:r>
              <a:rPr lang="vi-VN" b="1" dirty="0" smtClean="0"/>
              <a:t>ani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Dotări </a:t>
            </a:r>
            <a:r>
              <a:rPr lang="vi-VN" b="1" dirty="0" smtClean="0"/>
              <a:t>moderne (mijloace media, acces la internet, mobilier adecvat, etc</a:t>
            </a:r>
            <a:r>
              <a:rPr lang="vi-VN" b="1" dirty="0" smtClean="0"/>
              <a:t>.)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Cadre </a:t>
            </a:r>
            <a:r>
              <a:rPr lang="vi-VN" b="1" dirty="0" smtClean="0"/>
              <a:t>didactice cu experiență în </a:t>
            </a:r>
            <a:r>
              <a:rPr lang="vi-VN" b="1" dirty="0" smtClean="0"/>
              <a:t>domeniu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Taxă </a:t>
            </a:r>
            <a:r>
              <a:rPr lang="vi-VN" b="1" dirty="0" smtClean="0"/>
              <a:t>de școlarizare: 2000 lei/ an, plătibilă în mai multe </a:t>
            </a:r>
            <a:r>
              <a:rPr lang="vi-VN" b="1" dirty="0" smtClean="0"/>
              <a:t>rate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Diplomele </a:t>
            </a:r>
            <a:r>
              <a:rPr lang="vi-VN" b="1" dirty="0" smtClean="0"/>
              <a:t>au recunoaștere națională și </a:t>
            </a:r>
            <a:r>
              <a:rPr lang="vi-VN" b="1" dirty="0" smtClean="0"/>
              <a:t>internațională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Posibilitatea </a:t>
            </a:r>
            <a:r>
              <a:rPr lang="vi-VN" b="1" dirty="0" smtClean="0"/>
              <a:t>angajării în Germania și Austria după </a:t>
            </a:r>
            <a:r>
              <a:rPr lang="vi-VN" b="1" dirty="0" smtClean="0"/>
              <a:t>absolvire</a:t>
            </a:r>
            <a:r>
              <a:rPr lang="ro-RO" b="1" dirty="0" smtClean="0"/>
              <a:t>;</a:t>
            </a:r>
            <a:endParaRPr lang="vi-VN" dirty="0" smtClean="0"/>
          </a:p>
          <a:p>
            <a:r>
              <a:rPr lang="vi-VN" b="1" dirty="0" smtClean="0"/>
              <a:t>Posibilitatea </a:t>
            </a:r>
            <a:r>
              <a:rPr lang="vi-VN" b="1" dirty="0" smtClean="0"/>
              <a:t>servirii mesei de prînz, contra cost (10—12 lei</a:t>
            </a:r>
            <a:r>
              <a:rPr lang="vi-VN" b="1" dirty="0" smtClean="0"/>
              <a:t>)</a:t>
            </a:r>
            <a:r>
              <a:rPr lang="ro-RO" b="1" dirty="0" smtClean="0"/>
              <a:t>.</a:t>
            </a: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58200" cy="819912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ACTE NECESARE PENTRU ÎNSCRIERE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a</a:t>
            </a:r>
            <a:r>
              <a:rPr lang="vi-VN" dirty="0" smtClean="0"/>
              <a:t>) </a:t>
            </a:r>
            <a:r>
              <a:rPr lang="vi-VN" b="1" dirty="0" smtClean="0"/>
              <a:t>Diplomă de bacalaureat sau certificat de absolvire a liceului  </a:t>
            </a:r>
            <a:endParaRPr lang="vi-VN" dirty="0" smtClean="0"/>
          </a:p>
          <a:p>
            <a:r>
              <a:rPr lang="vi-VN" dirty="0" smtClean="0"/>
              <a:t>b) </a:t>
            </a:r>
            <a:r>
              <a:rPr lang="vi-VN" b="1" dirty="0" smtClean="0"/>
              <a:t>Foaie matricolă liceu </a:t>
            </a:r>
            <a:endParaRPr lang="vi-VN" dirty="0" smtClean="0"/>
          </a:p>
          <a:p>
            <a:r>
              <a:rPr lang="vi-VN" dirty="0" smtClean="0"/>
              <a:t>c) </a:t>
            </a:r>
            <a:r>
              <a:rPr lang="vi-VN" b="1" dirty="0" smtClean="0"/>
              <a:t>Carte de identitate</a:t>
            </a:r>
            <a:endParaRPr lang="vi-VN" dirty="0" smtClean="0"/>
          </a:p>
          <a:p>
            <a:r>
              <a:rPr lang="vi-VN" dirty="0" smtClean="0"/>
              <a:t>d) </a:t>
            </a:r>
            <a:r>
              <a:rPr lang="vi-VN" b="1" dirty="0" smtClean="0"/>
              <a:t>Certificat de naștere</a:t>
            </a:r>
            <a:endParaRPr lang="vi-VN" dirty="0" smtClean="0"/>
          </a:p>
          <a:p>
            <a:r>
              <a:rPr lang="vi-VN" dirty="0" smtClean="0"/>
              <a:t>e) </a:t>
            </a:r>
            <a:r>
              <a:rPr lang="vi-VN" b="1" dirty="0" smtClean="0"/>
              <a:t>Certificat de căsătorie (unde este cazul)</a:t>
            </a:r>
            <a:endParaRPr lang="vi-VN" dirty="0" smtClean="0"/>
          </a:p>
          <a:p>
            <a:r>
              <a:rPr lang="vi-VN" dirty="0" smtClean="0"/>
              <a:t>f) </a:t>
            </a:r>
            <a:r>
              <a:rPr lang="vi-VN" b="1" dirty="0" smtClean="0"/>
              <a:t>Adeverință medicală cu mențiunea: apt pentru înscriere la școala </a:t>
            </a:r>
            <a:r>
              <a:rPr lang="vi-VN" b="1" dirty="0" smtClean="0"/>
              <a:t>post</a:t>
            </a:r>
            <a:r>
              <a:rPr lang="ro-RO" b="1" dirty="0" smtClean="0"/>
              <a:t>l</a:t>
            </a:r>
            <a:r>
              <a:rPr lang="vi-VN" b="1" dirty="0" smtClean="0"/>
              <a:t>iceală</a:t>
            </a:r>
            <a:endParaRPr lang="vi-VN" dirty="0" smtClean="0"/>
          </a:p>
          <a:p>
            <a:r>
              <a:rPr lang="vi-VN" dirty="0" smtClean="0"/>
              <a:t>g) </a:t>
            </a:r>
            <a:r>
              <a:rPr lang="vi-VN" b="1" dirty="0" smtClean="0"/>
              <a:t>4 fotografii — dimensiune 3/4, color, cu autocolant</a:t>
            </a:r>
            <a:endParaRPr lang="vi-VN" dirty="0" smtClean="0"/>
          </a:p>
          <a:p>
            <a:pPr>
              <a:buNone/>
            </a:pP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343912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/>
              <a:t>CERTIFICATELE DE ABSOLVIRE SUNT ELIBERATE DE MINISTERUL EDUCAȚIEI NAȚIONALE!</a:t>
            </a:r>
            <a:endParaRPr lang="en-US" b="1" dirty="0"/>
          </a:p>
        </p:txBody>
      </p:sp>
      <p:pic>
        <p:nvPicPr>
          <p:cNvPr id="17410" name="Picture 2" descr="Fundația Cultural Umanitară ”Henri Coandă” - Formare Profesională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200400"/>
            <a:ext cx="6896100" cy="3209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153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ȘCOALA POSTLICEALĂ   ”HENRI COANDĂ”  Acreditată de Ministerul Educației Naționale prin:   OMECS 5196/ 11.09.2015 </vt:lpstr>
      <vt:lpstr>OFERTA EDUCAȚIONALĂ  an școlar 2020 — 2021</vt:lpstr>
      <vt:lpstr>DE CE NOI ?</vt:lpstr>
      <vt:lpstr>ACTE NECESARE PENTRU ÎNSCRIERE</vt:lpstr>
      <vt:lpstr>CERTIFICATELE DE ABSOLVIRE SUNT ELIBERATE DE MINISTERUL EDUCAȚIEI NAȚIONALE!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ȘCOALA POSTLICEALĂ   ”HENRI COANDĂ”  Acreditată de Ministerul Educației Naționale prin:   OMECS 5196/ 11.09.2015 </dc:title>
  <dc:creator>ACASA</dc:creator>
  <cp:lastModifiedBy>Microsoft</cp:lastModifiedBy>
  <cp:revision>10</cp:revision>
  <dcterms:created xsi:type="dcterms:W3CDTF">2006-08-16T00:00:00Z</dcterms:created>
  <dcterms:modified xsi:type="dcterms:W3CDTF">2020-06-01T09:15:35Z</dcterms:modified>
</cp:coreProperties>
</file>